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4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35A29-FCD6-46D7-94A1-0D810BE776DE}" type="datetimeFigureOut">
              <a:rPr lang="uk-UA" smtClean="0"/>
              <a:t>15.06.2025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DD78E-B972-4E1D-AA8D-A100AFFB258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4744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4FBD1-8D73-405E-8637-73C8775F67F0}" type="datetime1">
              <a:rPr lang="uk-UA" smtClean="0"/>
              <a:t>15.06.2025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666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0714-AC73-4D8C-9FCC-D87F880FCC3F}" type="datetime1">
              <a:rPr lang="uk-UA" smtClean="0"/>
              <a:t>15.06.2025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508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2170-E6B2-41AD-8B90-F60824658520}" type="datetime1">
              <a:rPr lang="uk-UA" smtClean="0"/>
              <a:t>15.06.2025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824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89A1-A6D7-4ACE-91ED-4396C4AAFBE0}" type="datetime1">
              <a:rPr lang="uk-UA" smtClean="0"/>
              <a:t>15.06.2025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965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F2A-037F-444F-BEA9-14A0682811FD}" type="datetime1">
              <a:rPr lang="uk-UA" smtClean="0"/>
              <a:t>15.06.2025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970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8055-F635-4381-82F7-F6A3BDCC2E77}" type="datetime1">
              <a:rPr lang="uk-UA" smtClean="0"/>
              <a:t>15.06.2025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063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24FB-A061-4691-8271-290C5348C912}" type="datetime1">
              <a:rPr lang="uk-UA" smtClean="0"/>
              <a:t>15.06.2025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4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4181-C5EB-4AF8-AF4D-7DDCC9CBF112}" type="datetime1">
              <a:rPr lang="uk-UA" smtClean="0"/>
              <a:t>15.06.2025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8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2713-0FA3-41F5-99F5-2428964CFE6D}" type="datetime1">
              <a:rPr lang="uk-UA" smtClean="0"/>
              <a:t>15.06.2025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48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CC0-F5EE-4054-9321-A586ACAAD907}" type="datetime1">
              <a:rPr lang="uk-UA" smtClean="0"/>
              <a:t>15.06.2025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6496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333D-F2EB-4535-BC8B-9CD8A0F475D4}" type="datetime1">
              <a:rPr lang="uk-UA" smtClean="0"/>
              <a:t>15.06.2025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016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C021DC1-DC76-47BE-9C8E-0274B23DBED9}" type="datetime1">
              <a:rPr lang="uk-UA" smtClean="0"/>
              <a:t>15.06.2025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FA203A-24C9-C5D3-4EF2-E59BCE54B7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6226175"/>
            <a:ext cx="7905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238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49209-B19E-C67E-1CA6-4D819F417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uk-UA" sz="4400" dirty="0"/>
              <a:t>Програмна платформа для продажу та перегляду 3D-моделей з використанням </a:t>
            </a:r>
            <a:r>
              <a:rPr lang="uk-UA" sz="4400" dirty="0" err="1"/>
              <a:t>WebGL</a:t>
            </a:r>
            <a:r>
              <a:rPr lang="uk-UA" sz="4400" dirty="0"/>
              <a:t> та інтерактивного 3D-перегляду</a:t>
            </a:r>
            <a:br>
              <a:rPr lang="uk-UA" sz="4400" dirty="0"/>
            </a:br>
            <a:endParaRPr lang="uk-UA" sz="44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002164A2-0C2E-9E7A-9BDB-9EB439666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72000" cy="1655762"/>
          </a:xfrm>
        </p:spPr>
        <p:txBody>
          <a:bodyPr/>
          <a:lstStyle/>
          <a:p>
            <a:pPr algn="l"/>
            <a:r>
              <a:rPr lang="uk-UA" dirty="0"/>
              <a:t>Виконав:</a:t>
            </a:r>
          </a:p>
          <a:p>
            <a:pPr algn="l"/>
            <a:r>
              <a:rPr lang="uk-UA" dirty="0"/>
              <a:t>студент групи ПЗПІ-21-8</a:t>
            </a:r>
          </a:p>
          <a:p>
            <a:pPr algn="l"/>
            <a:r>
              <a:rPr lang="uk-UA" dirty="0"/>
              <a:t>Карпов Д. О.</a:t>
            </a:r>
          </a:p>
        </p:txBody>
      </p:sp>
      <p:sp>
        <p:nvSpPr>
          <p:cNvPr id="4" name="Підзаголовок 2">
            <a:extLst>
              <a:ext uri="{FF2B5EF4-FFF2-40B4-BE49-F238E27FC236}">
                <a16:creationId xmlns:a16="http://schemas.microsoft.com/office/drawing/2014/main" id="{B33483D7-3161-7D9B-A92E-4DCC2E505C7E}"/>
              </a:ext>
            </a:extLst>
          </p:cNvPr>
          <p:cNvSpPr txBox="1">
            <a:spLocks/>
          </p:cNvSpPr>
          <p:nvPr/>
        </p:nvSpPr>
        <p:spPr>
          <a:xfrm>
            <a:off x="6096000" y="3694113"/>
            <a:ext cx="457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dirty="0"/>
              <a:t>Керівник:</a:t>
            </a:r>
          </a:p>
          <a:p>
            <a:pPr algn="l"/>
            <a:r>
              <a:rPr lang="uk-UA" dirty="0"/>
              <a:t>доцент. Кафедри ПІ </a:t>
            </a:r>
          </a:p>
          <a:p>
            <a:pPr algn="l"/>
            <a:r>
              <a:rPr lang="uk-UA" dirty="0" err="1"/>
              <a:t>Лещинська</a:t>
            </a:r>
            <a:r>
              <a:rPr lang="uk-UA" dirty="0"/>
              <a:t> І. О.</a:t>
            </a:r>
          </a:p>
          <a:p>
            <a:pPr algn="l"/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86983B9-B5BF-84E8-BB07-A276DE5D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174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4C8A4-07C1-8813-0935-44086DE7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База даних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CD1A1EB-F75D-18A0-56E2-5ACBBEC2A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Таблиці</a:t>
            </a:r>
            <a:r>
              <a:rPr lang="en-US" dirty="0"/>
              <a:t>: Users, Models, Tags, Orders, </a:t>
            </a:r>
            <a:r>
              <a:rPr lang="en-US" dirty="0" err="1"/>
              <a:t>Order_Items</a:t>
            </a:r>
            <a:endParaRPr lang="uk-UA" dirty="0"/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en-US" dirty="0"/>
              <a:t>Users — </a:t>
            </a:r>
            <a:r>
              <a:rPr lang="uk-UA" dirty="0"/>
              <a:t>користувачі, </a:t>
            </a:r>
            <a:r>
              <a:rPr lang="en-US" dirty="0"/>
              <a:t>Models — </a:t>
            </a:r>
            <a:r>
              <a:rPr lang="uk-UA" dirty="0"/>
              <a:t>моделі з дружніми </a:t>
            </a:r>
            <a:r>
              <a:rPr lang="en-US" dirty="0"/>
              <a:t>URL (slug), Tags — </a:t>
            </a:r>
            <a:r>
              <a:rPr lang="uk-UA" dirty="0"/>
              <a:t>для зручного пошуку, </a:t>
            </a:r>
            <a:r>
              <a:rPr lang="en-US" dirty="0"/>
              <a:t>Orders </a:t>
            </a:r>
            <a:r>
              <a:rPr lang="uk-UA" dirty="0"/>
              <a:t>та </a:t>
            </a:r>
            <a:r>
              <a:rPr lang="en-US" dirty="0" err="1"/>
              <a:t>Order_Items</a:t>
            </a:r>
            <a:r>
              <a:rPr lang="en-US" dirty="0"/>
              <a:t> — </a:t>
            </a:r>
            <a:r>
              <a:rPr lang="uk-UA" dirty="0"/>
              <a:t>покупки.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7E52984-1292-FE99-5ADE-516BA31BB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10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0D6C3A-E7A8-4500-2FF0-986D2E5A1E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70" y="1493822"/>
            <a:ext cx="3421563" cy="4610524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37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884804-BC9C-3FE7-96DA-863A0DB7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Завантаження </a:t>
            </a:r>
            <a:r>
              <a:rPr lang="en-US" dirty="0"/>
              <a:t>3D</a:t>
            </a:r>
            <a:r>
              <a:rPr lang="uk-UA" dirty="0"/>
              <a:t>-моделі в базу даних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0DF5BDB-E3A5-13DD-C36E-6AFB875F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2400" dirty="0"/>
              <a:t>Сервер отримує 3</a:t>
            </a:r>
            <a:r>
              <a:rPr lang="en-US" sz="2400" dirty="0"/>
              <a:t>D-</a:t>
            </a:r>
            <a:r>
              <a:rPr lang="uk-UA" sz="2400" dirty="0"/>
              <a:t>модель і прев’ю з форми.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Кожен файл конвертується у байти й завантажується у хмарне сховище ( </a:t>
            </a:r>
            <a:r>
              <a:rPr lang="en-US" sz="2400" dirty="0"/>
              <a:t>buckets).</a:t>
            </a:r>
            <a:endParaRPr lang="uk-UA" sz="2400" dirty="0"/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Генерується унікальна назва для кожного файлу.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Якщо все добре — формується публічне посилання для подальшого запису в базу.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61F4150-CB32-F319-52A5-675A16BF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11</a:t>
            </a:fld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11A597-E23C-C28F-9DD6-65C3F9D9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53"/>
          <a:stretch/>
        </p:blipFill>
        <p:spPr>
          <a:xfrm>
            <a:off x="6609361" y="1422023"/>
            <a:ext cx="516881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4BF15-FFCC-BB2E-D5B5-BE1A6743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Головна сторінка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01A28C27-0C8D-D82C-F338-0E66107F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12</a:t>
            </a:fld>
            <a:endParaRPr lang="uk-UA"/>
          </a:p>
        </p:txBody>
      </p:sp>
      <p:pic>
        <p:nvPicPr>
          <p:cNvPr id="5" name="Рисунок 4" descr="Зображення, що містить знімок екрана, текст, Барвистість, графічний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8CF9C3C-5D3A-0770-57D2-E0E3356D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59" y="1690688"/>
            <a:ext cx="8541081" cy="41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9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EBF7A-DA94-2EE1-5963-2FD55B88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Перегляд та пошук моделей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2FAAB35-587A-B954-E367-7A2EE882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13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2D3229-C751-B09A-1A94-70BAB5C1D2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4" y="1646239"/>
            <a:ext cx="5951261" cy="29529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947CBD-283C-4B1D-4D60-30E27B59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0601"/>
            <a:ext cx="5655051" cy="31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8EFA1-E65C-C187-E1A4-C79BCBE4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Інтерактивний перегляд </a:t>
            </a:r>
            <a:r>
              <a:rPr lang="en-US" dirty="0"/>
              <a:t>3D-</a:t>
            </a:r>
            <a:r>
              <a:rPr lang="uk-UA" dirty="0"/>
              <a:t>моделі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DC1CBB7-7A77-6C4F-670B-B27F4592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14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E7478E-BE51-F3F7-B86F-F1E32166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1360170"/>
            <a:ext cx="5156200" cy="51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36598-7B71-B156-3E06-BB59F58F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Завантаження 3</a:t>
            </a:r>
            <a:r>
              <a:rPr lang="en-US" dirty="0"/>
              <a:t>D-</a:t>
            </a:r>
            <a:r>
              <a:rPr lang="uk-UA" dirty="0"/>
              <a:t>моделей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0639F3F-D5C2-ACFE-2124-C0E9391A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15</a:t>
            </a:fld>
            <a:endParaRPr lang="uk-UA"/>
          </a:p>
        </p:txBody>
      </p:sp>
      <p:pic>
        <p:nvPicPr>
          <p:cNvPr id="5" name="Рисунок 4" descr="Зображення, що містить текст, знімок екрана, програмне забезпечення, мультимеді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E0BF43D-D12E-816A-F109-9ED34C21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1"/>
          <a:stretch/>
        </p:blipFill>
        <p:spPr bwMode="auto">
          <a:xfrm>
            <a:off x="3448367" y="1690688"/>
            <a:ext cx="5295265" cy="4589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816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533C0-C8C5-1102-B485-00EA6BC5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Покупка 3</a:t>
            </a:r>
            <a:r>
              <a:rPr lang="en-US" dirty="0"/>
              <a:t>D-</a:t>
            </a:r>
            <a:r>
              <a:rPr lang="uk-UA" dirty="0"/>
              <a:t>моделей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A030F16-5D8D-547B-A3F4-D7EB1AB8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16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97A950-0B27-7FC0-FA68-40886DA8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885"/>
            <a:ext cx="6120765" cy="43287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20FCFA-56E7-F96E-E731-BE9F647E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965" y="2534971"/>
            <a:ext cx="4772029" cy="374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AD489-4143-6CC1-1924-367E86ED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Тестування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2DFCBD1-0B0A-3F3B-589A-68F4350F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uk-UA" dirty="0"/>
              <a:t>Було проведено:</a:t>
            </a:r>
          </a:p>
          <a:p>
            <a:r>
              <a:rPr lang="uk-UA" dirty="0"/>
              <a:t>Функціональне тестування усіх ключових сценаріїв використання платформи.</a:t>
            </a:r>
          </a:p>
          <a:p>
            <a:r>
              <a:rPr lang="uk-UA" dirty="0"/>
              <a:t>Перевірка адаптивності </a:t>
            </a:r>
            <a:r>
              <a:rPr lang="en-US" dirty="0"/>
              <a:t>UI/UX </a:t>
            </a:r>
            <a:r>
              <a:rPr lang="uk-UA" dirty="0"/>
              <a:t>на мобільних пристроях і десктопах.</a:t>
            </a:r>
          </a:p>
          <a:p>
            <a:r>
              <a:rPr lang="uk-UA" dirty="0"/>
              <a:t>Тестування завантаження та швидкодії 3</a:t>
            </a:r>
            <a:r>
              <a:rPr lang="en-US" dirty="0"/>
              <a:t>D-</a:t>
            </a:r>
            <a:r>
              <a:rPr lang="uk-UA" dirty="0"/>
              <a:t>моделей.</a:t>
            </a:r>
          </a:p>
          <a:p>
            <a:r>
              <a:rPr lang="uk-UA" dirty="0"/>
              <a:t>Перевірка взаємодії з </a:t>
            </a:r>
            <a:r>
              <a:rPr lang="en-US" dirty="0"/>
              <a:t>REST API </a:t>
            </a:r>
            <a:r>
              <a:rPr lang="uk-UA" dirty="0"/>
              <a:t>та коректність обробки запитів.</a:t>
            </a:r>
          </a:p>
          <a:p>
            <a:r>
              <a:rPr lang="uk-UA" dirty="0"/>
              <a:t>Оцінка роботи платіжної системи (</a:t>
            </a:r>
            <a:r>
              <a:rPr lang="en-US" dirty="0"/>
              <a:t>Stripe) </a:t>
            </a:r>
            <a:r>
              <a:rPr lang="uk-UA" dirty="0"/>
              <a:t>та авторизації (</a:t>
            </a:r>
            <a:r>
              <a:rPr lang="en-US" dirty="0" err="1"/>
              <a:t>Supabase</a:t>
            </a:r>
            <a:r>
              <a:rPr lang="en-US" dirty="0"/>
              <a:t> Auth).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80778B3-35CF-40AC-7B95-4BD20710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17</a:t>
            </a:fld>
            <a:endParaRPr lang="uk-UA"/>
          </a:p>
        </p:txBody>
      </p:sp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AE8DE94C-56F3-F2A7-5637-08C34942F3E6}"/>
              </a:ext>
            </a:extLst>
          </p:cNvPr>
          <p:cNvSpPr txBox="1">
            <a:spLocks/>
          </p:cNvSpPr>
          <p:nvPr/>
        </p:nvSpPr>
        <p:spPr>
          <a:xfrm>
            <a:off x="6350252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graphicFrame>
        <p:nvGraphicFramePr>
          <p:cNvPr id="7" name="Таблиця 6">
            <a:extLst>
              <a:ext uri="{FF2B5EF4-FFF2-40B4-BE49-F238E27FC236}">
                <a16:creationId xmlns:a16="http://schemas.microsoft.com/office/drawing/2014/main" id="{674CACA3-8B2A-878F-A11A-2993F200E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657222"/>
              </p:ext>
            </p:extLst>
          </p:nvPr>
        </p:nvGraphicFramePr>
        <p:xfrm>
          <a:off x="6096000" y="1632715"/>
          <a:ext cx="5935806" cy="474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903">
                  <a:extLst>
                    <a:ext uri="{9D8B030D-6E8A-4147-A177-3AD203B41FA5}">
                      <a16:colId xmlns:a16="http://schemas.microsoft.com/office/drawing/2014/main" val="4221912271"/>
                    </a:ext>
                  </a:extLst>
                </a:gridCol>
                <a:gridCol w="2967903">
                  <a:extLst>
                    <a:ext uri="{9D8B030D-6E8A-4147-A177-3AD203B41FA5}">
                      <a16:colId xmlns:a16="http://schemas.microsoft.com/office/drawing/2014/main" val="2045184966"/>
                    </a:ext>
                  </a:extLst>
                </a:gridCol>
              </a:tblGrid>
              <a:tr h="616126">
                <a:tc>
                  <a:txBody>
                    <a:bodyPr/>
                    <a:lstStyle/>
                    <a:p>
                      <a:r>
                        <a:rPr lang="uk-UA" b="0" dirty="0"/>
                        <a:t>Вхід і реєстрація користувачів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328114"/>
                  </a:ext>
                </a:extLst>
              </a:tr>
              <a:tr h="1026877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Завантаження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3D-моделі (.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glb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-файл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прев'ю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) в базу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даних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601373"/>
                  </a:ext>
                </a:extLst>
              </a:tr>
              <a:tr h="1026877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Інтерактивний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перегляд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керування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3D-моделями у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браузері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115948"/>
                  </a:ext>
                </a:extLst>
              </a:tr>
              <a:tr h="1026877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Пошук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фільтрація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3D-моделей за тегами,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назвою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ціною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805788"/>
                  </a:ext>
                </a:extLst>
              </a:tr>
              <a:tr h="1026877"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Додавання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моделей до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кошика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процес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оплати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завантаження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47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86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0BA12-4E22-236F-289E-774BA096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Підсумки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EA6083E-29BE-D9EE-F9BA-F0B5E652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У результаті виконання кваліфікаційної роботи було розроблено сучасну програмну платформу для продажу та перегляду 3D-моделей з використанням </a:t>
            </a:r>
            <a:r>
              <a:rPr lang="uk-UA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WebGL</a:t>
            </a:r>
            <a:r>
              <a:rPr lang="uk-UA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та інтерактивного 3D-перегляду у веб-браузері. Було розроблені такі функції:</a:t>
            </a:r>
          </a:p>
          <a:p>
            <a:r>
              <a:rPr lang="uk-UA" dirty="0">
                <a:latin typeface="Times New Roman" panose="02020603050405020304" pitchFamily="18" charset="0"/>
              </a:rPr>
              <a:t>Авторизації та профіля користувача;</a:t>
            </a:r>
          </a:p>
          <a:p>
            <a:r>
              <a:rPr lang="uk-UA" dirty="0">
                <a:latin typeface="Times New Roman" panose="02020603050405020304" pitchFamily="18" charset="0"/>
              </a:rPr>
              <a:t>Перегляду, пошуку та фільтрації моделей;</a:t>
            </a:r>
          </a:p>
          <a:p>
            <a:r>
              <a:rPr lang="uk-UA" dirty="0">
                <a:latin typeface="Times New Roman" panose="02020603050405020304" pitchFamily="18" charset="0"/>
              </a:rPr>
              <a:t>Додавання моделей користувачами;</a:t>
            </a:r>
          </a:p>
          <a:p>
            <a:r>
              <a:rPr lang="uk-UA" dirty="0">
                <a:latin typeface="Times New Roman" panose="02020603050405020304" pitchFamily="18" charset="0"/>
              </a:rPr>
              <a:t>Оплата та завантаження моделей користувачами.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A4D349E-957D-529E-D191-9835DFA7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1018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0B8C-D8BC-A82A-13EA-93C75D80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Дякую за вашу увагу!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880F13B-F64C-23E3-97AD-3D2E28FF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999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CBF2C-BF0F-B2D0-24F8-A48E1BB4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Мета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D16630F-87F6-C1D4-90C9-62719EE93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sz="40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</a:t>
            </a:r>
            <a:r>
              <a:rPr lang="uk-UA" sz="4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творити масштабовану та зручну у використанні </a:t>
            </a:r>
            <a:r>
              <a:rPr lang="uk-UA" sz="4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маркетплейс</a:t>
            </a:r>
            <a:r>
              <a:rPr lang="uk-UA" sz="4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-систему, що дозволяє користувачам завантажувати, каталогізувати й переглядати 3D-моделі, а також адмініструвати власні колекції й отримувати доступ до інтерактивного перегляду.</a:t>
            </a: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A6E6B2A-BA1E-A6A8-2567-A7726BC2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194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72563-A1A3-607E-DB64-FE1D3BDD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Актуальність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B7117C3-AF43-2121-63FB-E4EA3AC9A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/>
              <a:t>Попит на 3D-моделі з метою візуалізації в архітектурі, ігровій індустрії, доповненій і віртуальній </a:t>
            </a:r>
            <a:r>
              <a:rPr lang="uk-UA" dirty="0" err="1"/>
              <a:t>реальностях</a:t>
            </a:r>
            <a:r>
              <a:rPr lang="uk-UA" dirty="0"/>
              <a:t> та промисловому дизайні щороку зростає на 15–20%.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59333D95-5AEC-3C52-EFE5-6948949D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3</a:t>
            </a:fld>
            <a:endParaRPr lang="uk-UA"/>
          </a:p>
        </p:txBody>
      </p:sp>
      <p:pic>
        <p:nvPicPr>
          <p:cNvPr id="1030" name="Picture 6" descr="3D Mapping &amp; 3D Modeling Market Size, Share Report, 2030">
            <a:extLst>
              <a:ext uri="{FF2B5EF4-FFF2-40B4-BE49-F238E27FC236}">
                <a16:creationId xmlns:a16="http://schemas.microsoft.com/office/drawing/2014/main" id="{390D6315-2DEB-E678-E2A0-032FDD04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9348"/>
            <a:ext cx="5313588" cy="27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D Modeling Market Size, Share, &amp; Growth Analysis">
            <a:extLst>
              <a:ext uri="{FF2B5EF4-FFF2-40B4-BE49-F238E27FC236}">
                <a16:creationId xmlns:a16="http://schemas.microsoft.com/office/drawing/2014/main" id="{95201A0B-CADB-0A7E-F045-480B33A6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347" y="3149348"/>
            <a:ext cx="4979453" cy="282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7DE51-BB39-0061-A207-E0148B33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Аналоги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306ED2A-573B-5AAE-0797-6B090688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4</a:t>
            </a:fld>
            <a:endParaRPr lang="uk-UA"/>
          </a:p>
        </p:txBody>
      </p:sp>
      <p:pic>
        <p:nvPicPr>
          <p:cNvPr id="2050" name="Picture 2" descr="Logos, Branding, &amp; Press Kit - Sketchfab">
            <a:extLst>
              <a:ext uri="{FF2B5EF4-FFF2-40B4-BE49-F238E27FC236}">
                <a16:creationId xmlns:a16="http://schemas.microsoft.com/office/drawing/2014/main" id="{344B123F-CFB7-3C67-02DA-7C98C486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1" y="1415595"/>
            <a:ext cx="2584010" cy="258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GTrader">
            <a:extLst>
              <a:ext uri="{FF2B5EF4-FFF2-40B4-BE49-F238E27FC236}">
                <a16:creationId xmlns:a16="http://schemas.microsoft.com/office/drawing/2014/main" id="{BE83C59D-3C5C-863F-BB1B-AF6F7BD9F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11" y="3733419"/>
            <a:ext cx="2313677" cy="231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ublishing &amp; Selling 3D Models on TurboSquid">
            <a:extLst>
              <a:ext uri="{FF2B5EF4-FFF2-40B4-BE49-F238E27FC236}">
                <a16:creationId xmlns:a16="http://schemas.microsoft.com/office/drawing/2014/main" id="{D3629453-B520-5C60-64D3-B40D2DD2CD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813" y="1772169"/>
            <a:ext cx="2616037" cy="261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ll on Unreal Engine Marketplace for beginners — Time to make money | by  Mustafa Bolat | Medium">
            <a:extLst>
              <a:ext uri="{FF2B5EF4-FFF2-40B4-BE49-F238E27FC236}">
                <a16:creationId xmlns:a16="http://schemas.microsoft.com/office/drawing/2014/main" id="{AD8B318C-56EF-DC4F-E310-FA98330B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490" y="4230248"/>
            <a:ext cx="3633695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4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7E8B-023B-F8D7-BA56-35335E8D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Аналіз конкурентів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D411806-2E49-3126-183E-E14A1D06F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86" y="4357697"/>
            <a:ext cx="4101220" cy="1819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1800" dirty="0"/>
              <a:t>Плюси:</a:t>
            </a:r>
          </a:p>
          <a:p>
            <a:pPr marL="0" indent="0">
              <a:buNone/>
            </a:pPr>
            <a:r>
              <a:rPr lang="uk-UA" sz="1800" dirty="0"/>
              <a:t>Інтерактивний</a:t>
            </a:r>
            <a:r>
              <a:rPr lang="uk-UA" sz="1200" dirty="0"/>
              <a:t> </a:t>
            </a:r>
            <a:r>
              <a:rPr lang="uk-UA" sz="1800" dirty="0"/>
              <a:t>3</a:t>
            </a:r>
            <a:r>
              <a:rPr lang="en-US" sz="1800" dirty="0"/>
              <a:t>D-</a:t>
            </a:r>
            <a:r>
              <a:rPr lang="uk-UA" sz="1800" dirty="0"/>
              <a:t>перегляд.</a:t>
            </a:r>
          </a:p>
          <a:p>
            <a:pPr marL="0" indent="0">
              <a:buNone/>
            </a:pPr>
            <a:r>
              <a:rPr lang="uk-UA" sz="1800" dirty="0"/>
              <a:t>Мінуси:</a:t>
            </a:r>
          </a:p>
          <a:p>
            <a:pPr marL="0" indent="0">
              <a:buNone/>
            </a:pPr>
            <a:r>
              <a:rPr lang="uk-UA" sz="1800" dirty="0"/>
              <a:t>Обмежене </a:t>
            </a:r>
            <a:r>
              <a:rPr lang="en-US" sz="1800" dirty="0"/>
              <a:t>API, </a:t>
            </a:r>
            <a:r>
              <a:rPr lang="uk-UA" sz="1800" dirty="0"/>
              <a:t>висока комісія.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6322F4D-04A0-2EE5-649B-AFC295E3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5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D34633-4E1C-A3E2-13C7-1AD226DE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" r="24556" b="11448"/>
          <a:stretch/>
        </p:blipFill>
        <p:spPr>
          <a:xfrm>
            <a:off x="353085" y="1690688"/>
            <a:ext cx="3256231" cy="26670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7BFA8E-2421-3D6E-FF5B-EC2F8EA1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039" b="8151"/>
          <a:stretch/>
        </p:blipFill>
        <p:spPr>
          <a:xfrm>
            <a:off x="4285685" y="1654015"/>
            <a:ext cx="3256231" cy="2703682"/>
          </a:xfrm>
          <a:prstGeom prst="rect">
            <a:avLst/>
          </a:prstGeom>
        </p:spPr>
      </p:pic>
      <p:sp>
        <p:nvSpPr>
          <p:cNvPr id="8" name="Місце для вмісту 2">
            <a:extLst>
              <a:ext uri="{FF2B5EF4-FFF2-40B4-BE49-F238E27FC236}">
                <a16:creationId xmlns:a16="http://schemas.microsoft.com/office/drawing/2014/main" id="{71689FFA-1201-2157-73B8-B2DD54F807C5}"/>
              </a:ext>
            </a:extLst>
          </p:cNvPr>
          <p:cNvSpPr txBox="1">
            <a:spLocks/>
          </p:cNvSpPr>
          <p:nvPr/>
        </p:nvSpPr>
        <p:spPr>
          <a:xfrm>
            <a:off x="4285685" y="4447391"/>
            <a:ext cx="3648545" cy="181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uk-UA" sz="1800" dirty="0"/>
              <a:t>Плюси: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uk-UA" sz="1800" dirty="0"/>
              <a:t>Простий і зрозумілий інтерфейс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uk-UA" sz="1800" dirty="0"/>
              <a:t>Мінуси: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 err="1"/>
              <a:t>Немає</a:t>
            </a:r>
            <a:r>
              <a:rPr lang="ru-RU" sz="1800" dirty="0"/>
              <a:t> </a:t>
            </a:r>
            <a:r>
              <a:rPr lang="ru-RU" sz="1800" dirty="0" err="1"/>
              <a:t>інтерактивного</a:t>
            </a:r>
            <a:r>
              <a:rPr lang="ru-RU" sz="1800" dirty="0"/>
              <a:t> перегляду, </a:t>
            </a:r>
            <a:r>
              <a:rPr lang="ru-RU" sz="1800" dirty="0" err="1"/>
              <a:t>великі</a:t>
            </a:r>
            <a:r>
              <a:rPr lang="ru-RU" sz="1800" dirty="0"/>
              <a:t> </a:t>
            </a:r>
            <a:r>
              <a:rPr lang="ru-RU" sz="1800" dirty="0" err="1"/>
              <a:t>комісії</a:t>
            </a:r>
            <a:r>
              <a:rPr lang="ru-RU" sz="1800" dirty="0"/>
              <a:t> </a:t>
            </a:r>
            <a:r>
              <a:rPr lang="ru-RU" sz="1800" dirty="0" err="1"/>
              <a:t>продавцям</a:t>
            </a:r>
            <a:r>
              <a:rPr lang="uk-UA" sz="1800" dirty="0"/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1700BF-14C7-38E7-68C0-9388E79B0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45" y="1654015"/>
            <a:ext cx="3148149" cy="2703682"/>
          </a:xfrm>
          <a:prstGeom prst="rect">
            <a:avLst/>
          </a:prstGeom>
        </p:spPr>
      </p:pic>
      <p:sp>
        <p:nvSpPr>
          <p:cNvPr id="15" name="Місце для вмісту 2">
            <a:extLst>
              <a:ext uri="{FF2B5EF4-FFF2-40B4-BE49-F238E27FC236}">
                <a16:creationId xmlns:a16="http://schemas.microsoft.com/office/drawing/2014/main" id="{FDABE2CF-40CF-A219-A621-2EA24CF6D2B3}"/>
              </a:ext>
            </a:extLst>
          </p:cNvPr>
          <p:cNvSpPr txBox="1">
            <a:spLocks/>
          </p:cNvSpPr>
          <p:nvPr/>
        </p:nvSpPr>
        <p:spPr>
          <a:xfrm>
            <a:off x="8331645" y="4447390"/>
            <a:ext cx="3648545" cy="181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uk-UA" sz="1800" dirty="0"/>
              <a:t>Плюси: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uk-UA" sz="1800" dirty="0"/>
              <a:t>Великий каталог.</a:t>
            </a: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uk-UA" sz="1800" dirty="0"/>
              <a:t>Мінуси: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 err="1"/>
              <a:t>Немає</a:t>
            </a:r>
            <a:r>
              <a:rPr lang="ru-RU" sz="1800" dirty="0"/>
              <a:t> </a:t>
            </a:r>
            <a:r>
              <a:rPr lang="ru-RU" sz="1800" dirty="0" err="1"/>
              <a:t>інтерактивності</a:t>
            </a:r>
            <a:r>
              <a:rPr lang="ru-RU" sz="1800" dirty="0"/>
              <a:t>,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статичні</a:t>
            </a:r>
            <a:r>
              <a:rPr lang="ru-RU" sz="1800" dirty="0"/>
              <a:t> фото.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371316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A406E-0BA8-5F11-E974-4E63A108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Постановка задачі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7A0A522-0E68-BD29-06E1-0261A229A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Основна задача:</a:t>
            </a:r>
          </a:p>
          <a:p>
            <a:pPr marL="0" indent="0">
              <a:buNone/>
            </a:pPr>
            <a:r>
              <a:rPr lang="ru-RU" dirty="0" err="1"/>
              <a:t>Створити</a:t>
            </a:r>
            <a:r>
              <a:rPr lang="ru-RU" dirty="0"/>
              <a:t> </a:t>
            </a:r>
            <a:r>
              <a:rPr lang="ru-RU" dirty="0" err="1"/>
              <a:t>масштабовану</a:t>
            </a:r>
            <a:r>
              <a:rPr lang="ru-RU" dirty="0"/>
              <a:t> платформу для </a:t>
            </a:r>
            <a:r>
              <a:rPr lang="ru-RU" dirty="0" err="1"/>
              <a:t>інтерактивного</a:t>
            </a:r>
            <a:r>
              <a:rPr lang="ru-RU" dirty="0"/>
              <a:t> перегляду та продажу 3D-моделей.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7AE5474-4B6F-FBE1-6B4B-E4CD4AA8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6</a:t>
            </a:fld>
            <a:endParaRPr lang="uk-UA"/>
          </a:p>
        </p:txBody>
      </p:sp>
      <p:sp>
        <p:nvSpPr>
          <p:cNvPr id="5" name="Місце для вмісту 2">
            <a:extLst>
              <a:ext uri="{FF2B5EF4-FFF2-40B4-BE49-F238E27FC236}">
                <a16:creationId xmlns:a16="http://schemas.microsoft.com/office/drawing/2014/main" id="{EB975C87-C7D5-5B0E-B7D0-CF9421895C7E}"/>
              </a:ext>
            </a:extLst>
          </p:cNvPr>
          <p:cNvSpPr txBox="1">
            <a:spLocks/>
          </p:cNvSpPr>
          <p:nvPr/>
        </p:nvSpPr>
        <p:spPr>
          <a:xfrm>
            <a:off x="6096000" y="1870326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uk-UA" dirty="0"/>
              <a:t>Ключові завдання:</a:t>
            </a:r>
          </a:p>
          <a:p>
            <a:r>
              <a:rPr lang="ru-RU" dirty="0" err="1"/>
              <a:t>Забезпечити</a:t>
            </a:r>
            <a:r>
              <a:rPr lang="ru-RU" dirty="0"/>
              <a:t> </a:t>
            </a:r>
            <a:r>
              <a:rPr lang="ru-RU" dirty="0" err="1"/>
              <a:t>інтерактивний</a:t>
            </a:r>
            <a:r>
              <a:rPr lang="ru-RU" dirty="0"/>
              <a:t> перегляд 3D-моделей у </a:t>
            </a:r>
            <a:r>
              <a:rPr lang="ru-RU" dirty="0" err="1"/>
              <a:t>браузері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 err="1"/>
              <a:t>Реалізувати</a:t>
            </a:r>
            <a:r>
              <a:rPr lang="ru-RU" dirty="0"/>
              <a:t> </a:t>
            </a:r>
            <a:r>
              <a:rPr lang="ru-RU" dirty="0" err="1"/>
              <a:t>простий</a:t>
            </a:r>
            <a:r>
              <a:rPr lang="ru-RU" dirty="0"/>
              <a:t> і </a:t>
            </a:r>
            <a:r>
              <a:rPr lang="ru-RU" dirty="0" err="1"/>
              <a:t>зрозумілий</a:t>
            </a:r>
            <a:r>
              <a:rPr lang="ru-RU" dirty="0"/>
              <a:t> </a:t>
            </a:r>
            <a:r>
              <a:rPr lang="ru-RU" dirty="0" err="1"/>
              <a:t>процес</a:t>
            </a:r>
            <a:r>
              <a:rPr lang="ru-RU" dirty="0"/>
              <a:t> </a:t>
            </a:r>
            <a:r>
              <a:rPr lang="ru-RU" dirty="0" err="1"/>
              <a:t>завантаження</a:t>
            </a:r>
            <a:r>
              <a:rPr lang="ru-RU" dirty="0"/>
              <a:t> моделей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 err="1"/>
              <a:t>Забезпечити</a:t>
            </a:r>
            <a:r>
              <a:rPr lang="ru-RU" dirty="0"/>
              <a:t> </a:t>
            </a:r>
            <a:r>
              <a:rPr lang="ru-RU" dirty="0" err="1"/>
              <a:t>безпечну</a:t>
            </a:r>
            <a:r>
              <a:rPr lang="ru-RU" dirty="0"/>
              <a:t> і </a:t>
            </a:r>
            <a:r>
              <a:rPr lang="ru-RU" dirty="0" err="1"/>
              <a:t>зручну</a:t>
            </a:r>
            <a:r>
              <a:rPr lang="ru-RU" dirty="0"/>
              <a:t> систему покупок.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490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96E4B-3D29-E76F-0730-F24A915D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Технології розробки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A5881D4-FD4E-488D-858D-C55AC062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7</a:t>
            </a:fld>
            <a:endParaRPr lang="uk-UA"/>
          </a:p>
        </p:txBody>
      </p:sp>
      <p:pic>
        <p:nvPicPr>
          <p:cNvPr id="4098" name="Picture 2" descr="Next.js Course – Build Full-Stack Apps with Next.js 13+ and TypeScript">
            <a:extLst>
              <a:ext uri="{FF2B5EF4-FFF2-40B4-BE49-F238E27FC236}">
                <a16:creationId xmlns:a16="http://schemas.microsoft.com/office/drawing/2014/main" id="{DD0EA080-63B7-CB21-C6AD-BA8F1DD6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9" t="14654" r="15320" b="9930"/>
          <a:stretch/>
        </p:blipFill>
        <p:spPr bwMode="auto">
          <a:xfrm>
            <a:off x="334977" y="1566251"/>
            <a:ext cx="2842789" cy="20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act Native - Wikipedia">
            <a:extLst>
              <a:ext uri="{FF2B5EF4-FFF2-40B4-BE49-F238E27FC236}">
                <a16:creationId xmlns:a16="http://schemas.microsoft.com/office/drawing/2014/main" id="{70A29923-012D-0BEB-4D1C-E658AC5F1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49" y="3799402"/>
            <a:ext cx="2220220" cy="197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 Wish I'd Known About Three.js | by Ian Henry Walls | Medium">
            <a:extLst>
              <a:ext uri="{FF2B5EF4-FFF2-40B4-BE49-F238E27FC236}">
                <a16:creationId xmlns:a16="http://schemas.microsoft.com/office/drawing/2014/main" id="{4978E96B-F0CA-0488-11ED-9BDED7CD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98" y="1816572"/>
            <a:ext cx="34480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ailwind CSS Basics. I spent the past week building a… | by starrdev |  Medium">
            <a:extLst>
              <a:ext uri="{FF2B5EF4-FFF2-40B4-BE49-F238E27FC236}">
                <a16:creationId xmlns:a16="http://schemas.microsoft.com/office/drawing/2014/main" id="{ECCB6B09-1731-A9EB-308E-8D185C4F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96" y="3799402"/>
            <a:ext cx="3123446" cy="15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upabase - YouTube">
            <a:extLst>
              <a:ext uri="{FF2B5EF4-FFF2-40B4-BE49-F238E27FC236}">
                <a16:creationId xmlns:a16="http://schemas.microsoft.com/office/drawing/2014/main" id="{676B3689-2A62-5C90-7946-C1AECD65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9" y="3753405"/>
            <a:ext cx="2067962" cy="20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ponsor @drizzle-team on GitHub Sponsors · GitHub">
            <a:extLst>
              <a:ext uri="{FF2B5EF4-FFF2-40B4-BE49-F238E27FC236}">
                <a16:creationId xmlns:a16="http://schemas.microsoft.com/office/drawing/2014/main" id="{44B326A9-FD76-2316-20E7-30DF54D48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42" y="1861022"/>
            <a:ext cx="1793341" cy="179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979094C3-2F62-E2C7-E605-EB1A8317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883" y="2086000"/>
            <a:ext cx="2525917" cy="105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omplete Guide: Password Reset and Authentication in Next.js with Auth.js  (NextAuth v5) | by Sanyam | Medium">
            <a:extLst>
              <a:ext uri="{FF2B5EF4-FFF2-40B4-BE49-F238E27FC236}">
                <a16:creationId xmlns:a16="http://schemas.microsoft.com/office/drawing/2014/main" id="{C2C4471A-C4C6-1AA3-C1B4-3D5A53FE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592" y="4039228"/>
            <a:ext cx="2525917" cy="132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63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68D58-34C7-98CA-B9F4-F395B706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Архітектура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722C729-A619-9E81-F0EC-915206F9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8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B1671-687D-8677-0C40-45A3F41BD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15" y="1480212"/>
            <a:ext cx="4302211" cy="50126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A440541-457D-E597-F71A-8C6CA16CB0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5257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dirty="0" err="1"/>
              <a:t>Serverless</a:t>
            </a:r>
            <a:r>
              <a:rPr lang="uk-UA" altLang="uk-UA" dirty="0"/>
              <a:t>-архітектура на базі Next.js та </a:t>
            </a:r>
            <a:r>
              <a:rPr lang="uk-UA" altLang="uk-UA" dirty="0" err="1"/>
              <a:t>Supabase</a:t>
            </a:r>
            <a:r>
              <a:rPr lang="en-US" altLang="uk-UA" dirty="0"/>
              <a:t>;</a:t>
            </a:r>
            <a:endParaRPr lang="uk-UA" altLang="uk-UA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dirty="0"/>
              <a:t>REST API для взаємодії</a:t>
            </a:r>
            <a:r>
              <a:rPr lang="en-US" altLang="uk-UA" dirty="0"/>
              <a:t>;</a:t>
            </a:r>
            <a:endParaRPr lang="uk-UA" altLang="uk-UA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dirty="0" err="1"/>
              <a:t>Stripe</a:t>
            </a:r>
            <a:r>
              <a:rPr lang="uk-UA" altLang="uk-UA" dirty="0"/>
              <a:t> для оплати</a:t>
            </a:r>
            <a:r>
              <a:rPr lang="en-US" altLang="uk-UA" dirty="0"/>
              <a:t>.</a:t>
            </a:r>
            <a:endParaRPr lang="uk-UA" altLang="uk-UA" dirty="0"/>
          </a:p>
        </p:txBody>
      </p:sp>
    </p:spTree>
    <p:extLst>
      <p:ext uri="{BB962C8B-B14F-4D97-AF65-F5344CB8AC3E}">
        <p14:creationId xmlns:p14="http://schemas.microsoft.com/office/powerpoint/2010/main" val="142777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8888C-ECBF-73B8-1F2B-0383E51C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Діаграма прецедентів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622297C-CFD7-64FF-5B8B-E4129613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/>
              <a:t>Неавторизовані відвідувачі можуть переглядати каталог моделей, використовувати пошук, фільтрацію та інтерактивний 3</a:t>
            </a:r>
            <a:r>
              <a:rPr lang="en-US" dirty="0"/>
              <a:t>D-</a:t>
            </a:r>
            <a:r>
              <a:rPr lang="uk-UA" dirty="0"/>
              <a:t>перегляд. </a:t>
            </a:r>
          </a:p>
          <a:p>
            <a:pPr marL="0" indent="0">
              <a:buNone/>
            </a:pPr>
            <a:r>
              <a:rPr lang="uk-UA" dirty="0"/>
              <a:t>Авторизовані користувачі додатково можуть завантажувати власні моделі, керувати особистим профілем, здійснювати покупки та завантажувати придбані моделі.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591E550-653A-6CD4-D720-11CE39F2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9</a:t>
            </a:fld>
            <a:endParaRPr lang="uk-UA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0E7408-387E-7835-EA67-58D8407D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21" y="1664559"/>
            <a:ext cx="3548958" cy="469179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80952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Тема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</TotalTime>
  <Words>522</Words>
  <Application>Microsoft Office PowerPoint</Application>
  <PresentationFormat>Широкий екран</PresentationFormat>
  <Paragraphs>97</Paragraphs>
  <Slides>19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Програмна платформа для продажу та перегляду 3D-моделей з використанням WebGL та інтерактивного 3D-перегляду </vt:lpstr>
      <vt:lpstr>Мета</vt:lpstr>
      <vt:lpstr>Актуальність</vt:lpstr>
      <vt:lpstr>Аналоги</vt:lpstr>
      <vt:lpstr>Аналіз конкурентів</vt:lpstr>
      <vt:lpstr>Постановка задачі</vt:lpstr>
      <vt:lpstr>Технології розробки</vt:lpstr>
      <vt:lpstr>Архітектура</vt:lpstr>
      <vt:lpstr>Діаграма прецедентів</vt:lpstr>
      <vt:lpstr>База даних</vt:lpstr>
      <vt:lpstr>Завантаження 3D-моделі в базу даних</vt:lpstr>
      <vt:lpstr>Головна сторінка</vt:lpstr>
      <vt:lpstr>Перегляд та пошук моделей</vt:lpstr>
      <vt:lpstr>Інтерактивний перегляд 3D-моделі</vt:lpstr>
      <vt:lpstr>Завантаження 3D-моделей</vt:lpstr>
      <vt:lpstr>Покупка 3D-моделей</vt:lpstr>
      <vt:lpstr>Тестування</vt:lpstr>
      <vt:lpstr>Підсумки</vt:lpstr>
      <vt:lpstr>Дякую за вашу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Денис Карпов</dc:creator>
  <cp:lastModifiedBy>Денис Карпов</cp:lastModifiedBy>
  <cp:revision>14</cp:revision>
  <dcterms:created xsi:type="dcterms:W3CDTF">2025-06-11T15:40:27Z</dcterms:created>
  <dcterms:modified xsi:type="dcterms:W3CDTF">2025-06-15T15:31:13Z</dcterms:modified>
</cp:coreProperties>
</file>